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67" r:id="rId3"/>
    <p:sldId id="268" r:id="rId4"/>
    <p:sldId id="271" r:id="rId5"/>
    <p:sldId id="269" r:id="rId6"/>
    <p:sldId id="273" r:id="rId7"/>
    <p:sldId id="280" r:id="rId8"/>
    <p:sldId id="281" r:id="rId9"/>
    <p:sldId id="282" r:id="rId10"/>
    <p:sldId id="283" r:id="rId11"/>
    <p:sldId id="278" r:id="rId12"/>
    <p:sldId id="279" r:id="rId13"/>
    <p:sldId id="277" r:id="rId14"/>
    <p:sldId id="276" r:id="rId15"/>
    <p:sldId id="284" r:id="rId16"/>
    <p:sldId id="274" r:id="rId17"/>
    <p:sldId id="275" r:id="rId18"/>
    <p:sldId id="26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FF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41" autoAdjust="0"/>
  </p:normalViewPr>
  <p:slideViewPr>
    <p:cSldViewPr snapToGrid="0">
      <p:cViewPr varScale="1">
        <p:scale>
          <a:sx n="69" d="100"/>
          <a:sy n="69" d="100"/>
        </p:scale>
        <p:origin x="7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CB913-7A13-442A-AA68-780C0BB9EB4E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999B66-F0ED-490C-B519-48E8D372D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928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99B66-F0ED-490C-B519-48E8D372DF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46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99B66-F0ED-490C-B519-48E8D372DF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14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Picture 6" descr="Low_res_Pinellas_logo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4322" y="5994399"/>
            <a:ext cx="9144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40" y="5610379"/>
            <a:ext cx="914400" cy="914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Gulf Boulevard Pedestrian/Bicycle </a:t>
            </a:r>
            <a:br>
              <a:rPr lang="en-US" sz="4000" dirty="0"/>
            </a:br>
            <a:r>
              <a:rPr lang="en-US" sz="4000" dirty="0"/>
              <a:t>Safety Study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Indian Rocks Beach Commission Meeting</a:t>
            </a:r>
          </a:p>
          <a:p>
            <a:r>
              <a:rPr lang="en-US" dirty="0"/>
              <a:t>February 12, 2019</a:t>
            </a:r>
          </a:p>
        </p:txBody>
      </p:sp>
      <p:pic>
        <p:nvPicPr>
          <p:cNvPr id="4" name="Picture 3" descr="Low_res_Pinellas_logo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7381" y="5396546"/>
            <a:ext cx="1600200" cy="99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61" y="4709159"/>
            <a:ext cx="1601788" cy="160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50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388"/>
          <a:stretch/>
        </p:blipFill>
        <p:spPr>
          <a:xfrm>
            <a:off x="2286000" y="0"/>
            <a:ext cx="7184577" cy="457200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828800" y="4572000"/>
            <a:ext cx="8534400" cy="165554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23</a:t>
            </a:r>
            <a:r>
              <a:rPr lang="en-US" baseline="30000" dirty="0"/>
              <a:t>rd</a:t>
            </a:r>
            <a:r>
              <a:rPr lang="en-US" dirty="0"/>
              <a:t> Avenue – </a:t>
            </a:r>
            <a:r>
              <a:rPr lang="en-US" b="1" dirty="0">
                <a:solidFill>
                  <a:srgbClr val="00FF00"/>
                </a:solidFill>
              </a:rPr>
              <a:t>New</a:t>
            </a:r>
            <a:endParaRPr lang="en-US" dirty="0">
              <a:solidFill>
                <a:srgbClr val="0099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24</a:t>
            </a:r>
            <a:r>
              <a:rPr lang="en-US" baseline="30000" dirty="0"/>
              <a:t>th</a:t>
            </a:r>
            <a:r>
              <a:rPr lang="en-US" dirty="0"/>
              <a:t> Avenue – </a:t>
            </a:r>
            <a:r>
              <a:rPr lang="en-US" b="1" dirty="0">
                <a:solidFill>
                  <a:srgbClr val="00FF00"/>
                </a:solidFill>
              </a:rPr>
              <a:t>New</a:t>
            </a:r>
            <a:endParaRPr lang="en-US" dirty="0">
              <a:solidFill>
                <a:srgbClr val="0099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Between 25</a:t>
            </a:r>
            <a:r>
              <a:rPr lang="en-US" baseline="30000" dirty="0"/>
              <a:t>th</a:t>
            </a:r>
            <a:r>
              <a:rPr lang="en-US" dirty="0"/>
              <a:t> Avenue and 26</a:t>
            </a:r>
            <a:r>
              <a:rPr lang="en-US" baseline="30000" dirty="0"/>
              <a:t>th</a:t>
            </a:r>
            <a:r>
              <a:rPr lang="en-US" dirty="0"/>
              <a:t> Avenue – </a:t>
            </a:r>
            <a:r>
              <a:rPr lang="en-US" b="1" dirty="0">
                <a:solidFill>
                  <a:srgbClr val="FF0000"/>
                </a:solidFill>
              </a:rPr>
              <a:t>Remove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26</a:t>
            </a:r>
            <a:r>
              <a:rPr lang="en-US" baseline="30000" dirty="0"/>
              <a:t>th</a:t>
            </a:r>
            <a:r>
              <a:rPr lang="en-US" dirty="0"/>
              <a:t> Avenue – </a:t>
            </a:r>
            <a:r>
              <a:rPr lang="en-US" b="1" dirty="0">
                <a:solidFill>
                  <a:srgbClr val="00FF00"/>
                </a:solidFill>
              </a:rPr>
              <a:t>New</a:t>
            </a:r>
            <a:endParaRPr lang="en-US" dirty="0">
              <a:solidFill>
                <a:srgbClr val="0099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28</a:t>
            </a:r>
            <a:r>
              <a:rPr lang="en-US" baseline="30000" dirty="0"/>
              <a:t>th</a:t>
            </a:r>
            <a:r>
              <a:rPr lang="en-US" dirty="0"/>
              <a:t> Avenue - </a:t>
            </a:r>
            <a:r>
              <a:rPr lang="en-US" b="1" dirty="0">
                <a:solidFill>
                  <a:srgbClr val="00FFFF"/>
                </a:solidFill>
              </a:rPr>
              <a:t>Remain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8336692" y="2043396"/>
            <a:ext cx="822960" cy="822960"/>
          </a:xfrm>
          <a:prstGeom prst="ellipse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581135" y="2043396"/>
            <a:ext cx="822960" cy="822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268995" y="2023213"/>
            <a:ext cx="822960" cy="822960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002765" y="2023213"/>
            <a:ext cx="822960" cy="822960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590800" y="2023213"/>
            <a:ext cx="822960" cy="822960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027" y="0"/>
            <a:ext cx="97155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90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15" y="379378"/>
            <a:ext cx="8534400" cy="1507067"/>
          </a:xfrm>
        </p:spPr>
        <p:txBody>
          <a:bodyPr>
            <a:normAutofit/>
          </a:bodyPr>
          <a:lstStyle/>
          <a:p>
            <a:r>
              <a:rPr lang="en-US" sz="3200" dirty="0"/>
              <a:t>Gulf Boulevard </a:t>
            </a:r>
            <a:br>
              <a:rPr lang="en-US" sz="3200" dirty="0"/>
            </a:br>
            <a:r>
              <a:rPr lang="en-US" sz="3200" dirty="0"/>
              <a:t>Pedestrian/bicycle Safety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215" y="1479635"/>
            <a:ext cx="10785724" cy="361526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Remove 3 Existing Crosswalks Cost $20K Each </a:t>
            </a:r>
          </a:p>
          <a:p>
            <a:pPr>
              <a:spcBef>
                <a:spcPts val="600"/>
              </a:spcBef>
            </a:pPr>
            <a:r>
              <a:rPr lang="en-US" dirty="0"/>
              <a:t>Funding Sources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County - Remove Pedestrian Features and Median opening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To Reduce Costs, the Median will Remain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9650" t="35554" r="43982" b="43368"/>
          <a:stretch/>
        </p:blipFill>
        <p:spPr>
          <a:xfrm>
            <a:off x="8428361" y="2441431"/>
            <a:ext cx="123293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26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15" y="379378"/>
            <a:ext cx="8534400" cy="1507067"/>
          </a:xfrm>
        </p:spPr>
        <p:txBody>
          <a:bodyPr>
            <a:normAutofit/>
          </a:bodyPr>
          <a:lstStyle/>
          <a:p>
            <a:r>
              <a:rPr lang="en-US" sz="3200" dirty="0"/>
              <a:t>Gulf Boulevard </a:t>
            </a:r>
            <a:br>
              <a:rPr lang="en-US" sz="3200" dirty="0"/>
            </a:br>
            <a:r>
              <a:rPr lang="en-US" sz="3200" dirty="0"/>
              <a:t>Pedestrian/bicycle Safety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215" y="1507067"/>
            <a:ext cx="7120493" cy="3615267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Installation of 8 New Crosswalks Cost $86K Each </a:t>
            </a:r>
          </a:p>
          <a:p>
            <a:pPr>
              <a:spcBef>
                <a:spcPts val="600"/>
              </a:spcBef>
            </a:pPr>
            <a:r>
              <a:rPr lang="en-US" dirty="0"/>
              <a:t>Funding Sources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FDOT - Rectangular Rapid Flashing Beacons (RRFBs)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County - Raised Median Islands, Curb Ramps, Signage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City - Landscaping, Irrigation, Lighting, Decorative Pavement (Not included in the cost above)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9394" t="35070" r="2621" b="42947"/>
          <a:stretch/>
        </p:blipFill>
        <p:spPr>
          <a:xfrm>
            <a:off x="8567476" y="2721080"/>
            <a:ext cx="148237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61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15" y="379378"/>
            <a:ext cx="8534400" cy="1507067"/>
          </a:xfrm>
        </p:spPr>
        <p:txBody>
          <a:bodyPr>
            <a:normAutofit/>
          </a:bodyPr>
          <a:lstStyle/>
          <a:p>
            <a:r>
              <a:rPr lang="en-US" sz="3200" dirty="0"/>
              <a:t>Gulf Boulevard </a:t>
            </a:r>
            <a:br>
              <a:rPr lang="en-US" sz="3200" dirty="0"/>
            </a:br>
            <a:r>
              <a:rPr lang="en-US" sz="3200" dirty="0"/>
              <a:t>Pedestrian/bicycle Safety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215" y="1507067"/>
            <a:ext cx="8534400" cy="361526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21 Side Street High Emphasis Crosswalk Striping Cost $900 Each</a:t>
            </a:r>
          </a:p>
          <a:p>
            <a:pPr>
              <a:spcBef>
                <a:spcPts val="600"/>
              </a:spcBef>
            </a:pPr>
            <a:r>
              <a:rPr lang="en-US" dirty="0"/>
              <a:t>Funding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County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813" t="5644" r="1564"/>
          <a:stretch/>
        </p:blipFill>
        <p:spPr>
          <a:xfrm>
            <a:off x="3921211" y="3137701"/>
            <a:ext cx="5881816" cy="320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17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15" y="379378"/>
            <a:ext cx="8534400" cy="1507067"/>
          </a:xfrm>
        </p:spPr>
        <p:txBody>
          <a:bodyPr>
            <a:normAutofit/>
          </a:bodyPr>
          <a:lstStyle/>
          <a:p>
            <a:r>
              <a:rPr lang="en-US" sz="3200" dirty="0"/>
              <a:t>Gulf Boulevard </a:t>
            </a:r>
            <a:br>
              <a:rPr lang="en-US" sz="3200" dirty="0"/>
            </a:br>
            <a:r>
              <a:rPr lang="en-US" sz="3200" dirty="0"/>
              <a:t>Pedestrian/bicycle Safety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213" y="1507067"/>
            <a:ext cx="5662397" cy="361526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Modify 1.8 Miles Existing Lane Widths for Standard Bike Lanes Cost $140K Per Mile</a:t>
            </a:r>
          </a:p>
          <a:p>
            <a:pPr>
              <a:spcBef>
                <a:spcPts val="600"/>
              </a:spcBef>
            </a:pPr>
            <a:r>
              <a:rPr lang="en-US" dirty="0"/>
              <a:t>8 Median Widths reduced Cost $12K Each</a:t>
            </a:r>
          </a:p>
          <a:p>
            <a:pPr>
              <a:spcBef>
                <a:spcPts val="600"/>
              </a:spcBef>
            </a:pPr>
            <a:r>
              <a:rPr lang="en-US" dirty="0"/>
              <a:t>Funding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County to Consider During Next Resurfacing Cycle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093" y="1678975"/>
            <a:ext cx="5519884" cy="388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81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15" y="379378"/>
            <a:ext cx="8534400" cy="1507067"/>
          </a:xfrm>
        </p:spPr>
        <p:txBody>
          <a:bodyPr>
            <a:normAutofit/>
          </a:bodyPr>
          <a:lstStyle/>
          <a:p>
            <a:r>
              <a:rPr lang="en-US" sz="3200" dirty="0"/>
              <a:t>Gulf Boulevard </a:t>
            </a:r>
            <a:br>
              <a:rPr lang="en-US" sz="3200" dirty="0"/>
            </a:br>
            <a:r>
              <a:rPr lang="en-US" sz="3200" dirty="0"/>
              <a:t>Pedestrian/bicycle Safety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215" y="1507067"/>
            <a:ext cx="8534400" cy="361526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Cost Summary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Remove 3 Crosswalks $60K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Install 8 Crosswalks $688K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21 Side Street Crosswalks $19K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1.8 Miles Travel Lane Width $252K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8 Median Modification $96K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Total $1.1M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081" r="16666"/>
          <a:stretch/>
        </p:blipFill>
        <p:spPr>
          <a:xfrm>
            <a:off x="5242464" y="1763620"/>
            <a:ext cx="6460466" cy="357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01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15" y="379378"/>
            <a:ext cx="8534400" cy="1507067"/>
          </a:xfrm>
        </p:spPr>
        <p:txBody>
          <a:bodyPr>
            <a:normAutofit/>
          </a:bodyPr>
          <a:lstStyle/>
          <a:p>
            <a:r>
              <a:rPr lang="en-US" sz="3200" dirty="0"/>
              <a:t>Gulf Boulevard </a:t>
            </a:r>
            <a:br>
              <a:rPr lang="en-US" sz="3200" dirty="0"/>
            </a:br>
            <a:r>
              <a:rPr lang="en-US" sz="3200" dirty="0"/>
              <a:t>Pedestrian/bicycle Safety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215" y="1507067"/>
            <a:ext cx="7590050" cy="361526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Wayfinding - Install Signs and Pavement Markings to direct pedestrians to nearby crosswalks</a:t>
            </a:r>
          </a:p>
          <a:p>
            <a:pPr>
              <a:spcBef>
                <a:spcPts val="600"/>
              </a:spcBef>
            </a:pPr>
            <a:r>
              <a:rPr lang="en-US" dirty="0"/>
              <a:t>Funding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City Design and Install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625" y="1585912"/>
            <a:ext cx="325755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638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15" y="379378"/>
            <a:ext cx="8534400" cy="1507067"/>
          </a:xfrm>
        </p:spPr>
        <p:txBody>
          <a:bodyPr>
            <a:normAutofit/>
          </a:bodyPr>
          <a:lstStyle/>
          <a:p>
            <a:r>
              <a:rPr lang="en-US" sz="3200" dirty="0"/>
              <a:t>Gulf Boulevard </a:t>
            </a:r>
            <a:br>
              <a:rPr lang="en-US" sz="3200" dirty="0"/>
            </a:br>
            <a:r>
              <a:rPr lang="en-US" sz="3200" dirty="0"/>
              <a:t>Pedestrian/bicycle Safety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215" y="1507067"/>
            <a:ext cx="8534400" cy="361526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Schedule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Short Term / Long Term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Coordination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Design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Funding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Construction</a:t>
            </a:r>
          </a:p>
        </p:txBody>
      </p:sp>
    </p:spTree>
    <p:extLst>
      <p:ext uri="{BB962C8B-B14F-4D97-AF65-F5344CB8AC3E}">
        <p14:creationId xmlns:p14="http://schemas.microsoft.com/office/powerpoint/2010/main" val="1666719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97215" y="685800"/>
            <a:ext cx="8534400" cy="3615267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97215" y="379378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/>
              <a:t>Gulf Boulevard </a:t>
            </a:r>
            <a:br>
              <a:rPr lang="en-US" sz="3200" dirty="0"/>
            </a:br>
            <a:r>
              <a:rPr lang="en-US" sz="3200" dirty="0"/>
              <a:t>Pedestrian/bicycle Safety Study</a:t>
            </a:r>
          </a:p>
        </p:txBody>
      </p:sp>
    </p:spTree>
    <p:extLst>
      <p:ext uri="{BB962C8B-B14F-4D97-AF65-F5344CB8AC3E}">
        <p14:creationId xmlns:p14="http://schemas.microsoft.com/office/powerpoint/2010/main" val="3931948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15" y="379378"/>
            <a:ext cx="8534400" cy="1507067"/>
          </a:xfrm>
        </p:spPr>
        <p:txBody>
          <a:bodyPr>
            <a:normAutofit/>
          </a:bodyPr>
          <a:lstStyle/>
          <a:p>
            <a:r>
              <a:rPr lang="en-US" sz="3200" dirty="0"/>
              <a:t>Gulf Boulevard </a:t>
            </a:r>
            <a:br>
              <a:rPr lang="en-US" sz="3200" dirty="0"/>
            </a:br>
            <a:r>
              <a:rPr lang="en-US" sz="3200" dirty="0"/>
              <a:t>Pedestrian/bicycle Safety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215" y="1507067"/>
            <a:ext cx="5184601" cy="361526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Walsingham Rd to Sand Key Bridge</a:t>
            </a:r>
          </a:p>
          <a:p>
            <a:pPr>
              <a:spcBef>
                <a:spcPts val="600"/>
              </a:spcBef>
            </a:pPr>
            <a:r>
              <a:rPr lang="en-US" dirty="0"/>
              <a:t>Study Completed August 2018</a:t>
            </a:r>
          </a:p>
          <a:p>
            <a:pPr>
              <a:spcBef>
                <a:spcPts val="600"/>
              </a:spcBef>
            </a:pPr>
            <a:r>
              <a:rPr lang="en-US" dirty="0"/>
              <a:t>Follow Up to 2013 Study</a:t>
            </a:r>
          </a:p>
          <a:p>
            <a:pPr>
              <a:spcBef>
                <a:spcPts val="600"/>
              </a:spcBef>
            </a:pPr>
            <a:r>
              <a:rPr lang="en-US" dirty="0"/>
              <a:t>Reevaluation of Corridor</a:t>
            </a:r>
          </a:p>
          <a:p>
            <a:pPr>
              <a:spcBef>
                <a:spcPts val="600"/>
              </a:spcBef>
            </a:pPr>
            <a:r>
              <a:rPr lang="en-US" dirty="0"/>
              <a:t>Consistency between County and State Sections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372" y="1659113"/>
            <a:ext cx="3416380" cy="4547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119" y="858063"/>
            <a:ext cx="3389297" cy="419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08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15" y="379378"/>
            <a:ext cx="8534400" cy="1507067"/>
          </a:xfrm>
        </p:spPr>
        <p:txBody>
          <a:bodyPr>
            <a:normAutofit/>
          </a:bodyPr>
          <a:lstStyle/>
          <a:p>
            <a:r>
              <a:rPr lang="en-US" sz="3200" dirty="0"/>
              <a:t>Gulf Boulevard </a:t>
            </a:r>
            <a:br>
              <a:rPr lang="en-US" sz="3200" dirty="0"/>
            </a:br>
            <a:r>
              <a:rPr lang="en-US" sz="3200" dirty="0"/>
              <a:t>Pedestrian/bicycle Safety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215" y="1507067"/>
            <a:ext cx="8534400" cy="361526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Presented to Indian Rocks Beach Commission October 2018</a:t>
            </a:r>
          </a:p>
          <a:p>
            <a:pPr>
              <a:spcBef>
                <a:spcPts val="600"/>
              </a:spcBef>
            </a:pPr>
            <a:r>
              <a:rPr lang="en-US" dirty="0"/>
              <a:t>Tonight’s Presentation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Overview of Indian Rocks Beach Section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Recommendations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Costs and Funding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Schedule</a:t>
            </a:r>
          </a:p>
        </p:txBody>
      </p:sp>
    </p:spTree>
    <p:extLst>
      <p:ext uri="{BB962C8B-B14F-4D97-AF65-F5344CB8AC3E}">
        <p14:creationId xmlns:p14="http://schemas.microsoft.com/office/powerpoint/2010/main" val="942147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15" y="379378"/>
            <a:ext cx="8534400" cy="1507067"/>
          </a:xfrm>
        </p:spPr>
        <p:txBody>
          <a:bodyPr>
            <a:normAutofit/>
          </a:bodyPr>
          <a:lstStyle/>
          <a:p>
            <a:r>
              <a:rPr lang="en-US" sz="3200" dirty="0"/>
              <a:t>Gulf Boulevard </a:t>
            </a:r>
            <a:br>
              <a:rPr lang="en-US" sz="3200" dirty="0"/>
            </a:br>
            <a:r>
              <a:rPr lang="en-US" sz="3200" dirty="0"/>
              <a:t>Pedestrian/bicycle Safety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215" y="1507067"/>
            <a:ext cx="8534400" cy="361526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Pedestrian/Bicycle Volume Count</a:t>
            </a:r>
          </a:p>
          <a:p>
            <a:pPr>
              <a:spcBef>
                <a:spcPts val="600"/>
              </a:spcBef>
            </a:pPr>
            <a:r>
              <a:rPr lang="en-US" dirty="0"/>
              <a:t>Crash Analysis</a:t>
            </a:r>
          </a:p>
          <a:p>
            <a:pPr>
              <a:spcBef>
                <a:spcPts val="600"/>
              </a:spcBef>
            </a:pPr>
            <a:r>
              <a:rPr lang="en-US" dirty="0"/>
              <a:t>Field Observations</a:t>
            </a:r>
          </a:p>
          <a:p>
            <a:pPr>
              <a:spcBef>
                <a:spcPts val="600"/>
              </a:spcBef>
            </a:pPr>
            <a:r>
              <a:rPr lang="en-US" dirty="0"/>
              <a:t>FDOT’s Traffic Engineering Manual</a:t>
            </a:r>
          </a:p>
          <a:p>
            <a:pPr>
              <a:spcBef>
                <a:spcPts val="600"/>
              </a:spcBef>
            </a:pPr>
            <a:r>
              <a:rPr lang="en-US" dirty="0"/>
              <a:t>Florida Design Manual</a:t>
            </a:r>
          </a:p>
          <a:p>
            <a:pPr>
              <a:spcBef>
                <a:spcPts val="600"/>
              </a:spcBef>
            </a:pPr>
            <a:r>
              <a:rPr lang="en-US" dirty="0"/>
              <a:t>Manual on Uniform Traffic Control Devices</a:t>
            </a:r>
          </a:p>
        </p:txBody>
      </p:sp>
    </p:spTree>
    <p:extLst>
      <p:ext uri="{BB962C8B-B14F-4D97-AF65-F5344CB8AC3E}">
        <p14:creationId xmlns:p14="http://schemas.microsoft.com/office/powerpoint/2010/main" val="2344946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15" y="379378"/>
            <a:ext cx="8534400" cy="1507067"/>
          </a:xfrm>
        </p:spPr>
        <p:txBody>
          <a:bodyPr>
            <a:normAutofit/>
          </a:bodyPr>
          <a:lstStyle/>
          <a:p>
            <a:r>
              <a:rPr lang="en-US" sz="3200" dirty="0"/>
              <a:t>Gulf Boulevard </a:t>
            </a:r>
            <a:br>
              <a:rPr lang="en-US" sz="3200" dirty="0"/>
            </a:br>
            <a:r>
              <a:rPr lang="en-US" sz="3200" dirty="0"/>
              <a:t>Pedestrian/bicycle Safety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215" y="1507067"/>
            <a:ext cx="8534400" cy="361526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Recommendations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Install New and/or Remove Existing Crosswalks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Side Street High Emphasis Crosswalk Striping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Modify existing lane widths for standard bike lanes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Install green bike lanes along the corridor (not within Indian Rocks Beach)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Wayfinding Side Street Signage</a:t>
            </a:r>
          </a:p>
        </p:txBody>
      </p:sp>
    </p:spTree>
    <p:extLst>
      <p:ext uri="{BB962C8B-B14F-4D97-AF65-F5344CB8AC3E}">
        <p14:creationId xmlns:p14="http://schemas.microsoft.com/office/powerpoint/2010/main" val="1573840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15" y="379378"/>
            <a:ext cx="8534400" cy="1507067"/>
          </a:xfrm>
        </p:spPr>
        <p:txBody>
          <a:bodyPr>
            <a:normAutofit/>
          </a:bodyPr>
          <a:lstStyle/>
          <a:p>
            <a:r>
              <a:rPr lang="en-US" sz="3200" dirty="0"/>
              <a:t>Gulf Boulevard </a:t>
            </a:r>
            <a:br>
              <a:rPr lang="en-US" sz="3200" dirty="0"/>
            </a:br>
            <a:r>
              <a:rPr lang="en-US" sz="3200" dirty="0"/>
              <a:t>Pedestrian/bicycle Safety Study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215" y="1507067"/>
            <a:ext cx="4933564" cy="361526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Walsingham Rd to 28</a:t>
            </a:r>
            <a:r>
              <a:rPr lang="en-US" baseline="30000" dirty="0"/>
              <a:t>th</a:t>
            </a:r>
            <a:r>
              <a:rPr lang="en-US" dirty="0"/>
              <a:t> Ave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30 MPH 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18,000 vehicles per day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Crash Data 2013 – 2017 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Pedestrian 3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Bicycle 11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68638" y="1507067"/>
            <a:ext cx="4933564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Heavy Crossing Activity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Walsingham Rd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7th Ave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8th Ave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9th Ave to 18th Ave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24th Ave to 28th Ave</a:t>
            </a:r>
          </a:p>
        </p:txBody>
      </p:sp>
    </p:spTree>
    <p:extLst>
      <p:ext uri="{BB962C8B-B14F-4D97-AF65-F5344CB8AC3E}">
        <p14:creationId xmlns:p14="http://schemas.microsoft.com/office/powerpoint/2010/main" val="3752753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99" y="0"/>
            <a:ext cx="11413878" cy="4572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828800" y="4571999"/>
            <a:ext cx="8229600" cy="201168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South of 7</a:t>
            </a:r>
            <a:r>
              <a:rPr lang="en-US" baseline="30000" dirty="0"/>
              <a:t>th</a:t>
            </a:r>
            <a:r>
              <a:rPr lang="en-US" dirty="0"/>
              <a:t> Avenue – </a:t>
            </a:r>
            <a:r>
              <a:rPr lang="en-US" b="1" dirty="0">
                <a:solidFill>
                  <a:srgbClr val="00FFFF"/>
                </a:solidFill>
              </a:rPr>
              <a:t>Remain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Avenue – </a:t>
            </a:r>
            <a:r>
              <a:rPr lang="en-US" b="1" dirty="0">
                <a:solidFill>
                  <a:srgbClr val="00FF00"/>
                </a:solidFill>
              </a:rPr>
              <a:t>New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Between 8</a:t>
            </a:r>
            <a:r>
              <a:rPr lang="en-US" baseline="30000" dirty="0"/>
              <a:t>th</a:t>
            </a:r>
            <a:r>
              <a:rPr lang="en-US" dirty="0"/>
              <a:t> and 9</a:t>
            </a:r>
            <a:r>
              <a:rPr lang="en-US" baseline="30000" dirty="0"/>
              <a:t>th</a:t>
            </a:r>
            <a:r>
              <a:rPr lang="en-US" dirty="0"/>
              <a:t> Avenue – </a:t>
            </a:r>
            <a:r>
              <a:rPr lang="en-US" b="1" dirty="0">
                <a:solidFill>
                  <a:srgbClr val="FF0000"/>
                </a:solidFill>
              </a:rPr>
              <a:t>Remove</a:t>
            </a:r>
          </a:p>
        </p:txBody>
      </p:sp>
      <p:sp>
        <p:nvSpPr>
          <p:cNvPr id="2" name="Oval 1"/>
          <p:cNvSpPr/>
          <p:nvPr/>
        </p:nvSpPr>
        <p:spPr>
          <a:xfrm>
            <a:off x="4926227" y="1120346"/>
            <a:ext cx="822960" cy="822960"/>
          </a:xfrm>
          <a:prstGeom prst="ellipse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609438" y="1256271"/>
            <a:ext cx="822960" cy="822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715633" y="1160712"/>
            <a:ext cx="822960" cy="822960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0692" y="4068036"/>
            <a:ext cx="97155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84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74"/>
          <a:stretch/>
        </p:blipFill>
        <p:spPr>
          <a:xfrm>
            <a:off x="2286000" y="0"/>
            <a:ext cx="7902524" cy="457200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828800" y="4572000"/>
            <a:ext cx="8229600" cy="201168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North of 9</a:t>
            </a:r>
            <a:r>
              <a:rPr lang="en-US" baseline="30000" dirty="0"/>
              <a:t>th</a:t>
            </a:r>
            <a:r>
              <a:rPr lang="en-US" dirty="0"/>
              <a:t> Avenue – </a:t>
            </a:r>
            <a:r>
              <a:rPr lang="en-US" b="1" dirty="0">
                <a:solidFill>
                  <a:srgbClr val="00FFFF"/>
                </a:solidFill>
              </a:rPr>
              <a:t>Remain</a:t>
            </a: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10</a:t>
            </a:r>
            <a:r>
              <a:rPr lang="en-US" baseline="30000" dirty="0"/>
              <a:t>th</a:t>
            </a:r>
            <a:r>
              <a:rPr lang="en-US" dirty="0"/>
              <a:t> Avenue – </a:t>
            </a:r>
            <a:r>
              <a:rPr lang="en-US" b="1" dirty="0">
                <a:solidFill>
                  <a:srgbClr val="00FF00"/>
                </a:solidFill>
              </a:rPr>
              <a:t>New</a:t>
            </a:r>
            <a:endParaRPr lang="en-US" b="1" dirty="0">
              <a:solidFill>
                <a:srgbClr val="0099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Between 11</a:t>
            </a:r>
            <a:r>
              <a:rPr lang="en-US" baseline="30000" dirty="0"/>
              <a:t>th</a:t>
            </a:r>
            <a:r>
              <a:rPr lang="en-US" dirty="0"/>
              <a:t> and 12</a:t>
            </a:r>
            <a:r>
              <a:rPr lang="en-US" baseline="30000" dirty="0"/>
              <a:t>th</a:t>
            </a:r>
            <a:r>
              <a:rPr lang="en-US" dirty="0"/>
              <a:t> Avenue – </a:t>
            </a:r>
            <a:r>
              <a:rPr lang="en-US" b="1" dirty="0">
                <a:solidFill>
                  <a:srgbClr val="FF0000"/>
                </a:solidFill>
              </a:rPr>
              <a:t>Remove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Avenue – </a:t>
            </a:r>
            <a:r>
              <a:rPr lang="en-US" b="1" dirty="0">
                <a:solidFill>
                  <a:srgbClr val="00FF00"/>
                </a:solidFill>
              </a:rPr>
              <a:t>New</a:t>
            </a:r>
            <a:endParaRPr lang="en-US" dirty="0">
              <a:solidFill>
                <a:srgbClr val="0099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15</a:t>
            </a:r>
            <a:r>
              <a:rPr lang="en-US" baseline="30000" dirty="0"/>
              <a:t>th</a:t>
            </a:r>
            <a:r>
              <a:rPr lang="en-US" dirty="0"/>
              <a:t> Avenue – </a:t>
            </a:r>
            <a:r>
              <a:rPr lang="en-US" b="1" dirty="0">
                <a:solidFill>
                  <a:srgbClr val="00FF00"/>
                </a:solidFill>
              </a:rPr>
              <a:t>New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940908" y="1572192"/>
            <a:ext cx="822960" cy="822960"/>
          </a:xfrm>
          <a:prstGeom prst="ellipse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13254" y="1572192"/>
            <a:ext cx="822960" cy="8229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144001" y="1572192"/>
            <a:ext cx="822960" cy="822960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48876" y="1572192"/>
            <a:ext cx="822960" cy="822960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56259" y="1572192"/>
            <a:ext cx="822960" cy="822960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974" y="0"/>
            <a:ext cx="97155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00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3433"/>
          <a:stretch/>
        </p:blipFill>
        <p:spPr>
          <a:xfrm>
            <a:off x="2286000" y="0"/>
            <a:ext cx="7500467" cy="4572000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828800" y="4572000"/>
            <a:ext cx="8229600" cy="201168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16</a:t>
            </a:r>
            <a:r>
              <a:rPr lang="en-US" baseline="30000" dirty="0"/>
              <a:t>th</a:t>
            </a:r>
            <a:r>
              <a:rPr lang="en-US" dirty="0"/>
              <a:t> Avenue – </a:t>
            </a:r>
            <a:r>
              <a:rPr lang="en-US" b="1" dirty="0">
                <a:solidFill>
                  <a:srgbClr val="00FF00"/>
                </a:solidFill>
              </a:rPr>
              <a:t>New</a:t>
            </a:r>
            <a:endParaRPr lang="en-US" dirty="0">
              <a:solidFill>
                <a:srgbClr val="0099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Between 17</a:t>
            </a:r>
            <a:r>
              <a:rPr lang="en-US" baseline="30000" dirty="0"/>
              <a:t>th</a:t>
            </a:r>
            <a:r>
              <a:rPr lang="en-US" dirty="0"/>
              <a:t> and 18</a:t>
            </a:r>
            <a:r>
              <a:rPr lang="en-US" baseline="30000" dirty="0"/>
              <a:t>th</a:t>
            </a:r>
            <a:r>
              <a:rPr lang="en-US" dirty="0"/>
              <a:t> Avenue – </a:t>
            </a:r>
            <a:r>
              <a:rPr lang="en-US" b="1" dirty="0">
                <a:solidFill>
                  <a:srgbClr val="00FFFF"/>
                </a:solidFill>
              </a:rPr>
              <a:t>Remain</a:t>
            </a: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Between 20</a:t>
            </a:r>
            <a:r>
              <a:rPr lang="en-US" baseline="30000" dirty="0"/>
              <a:t>th</a:t>
            </a:r>
            <a:r>
              <a:rPr lang="en-US" dirty="0"/>
              <a:t> and 21</a:t>
            </a:r>
            <a:r>
              <a:rPr lang="en-US" baseline="30000" dirty="0"/>
              <a:t>st</a:t>
            </a:r>
            <a:r>
              <a:rPr lang="en-US" dirty="0"/>
              <a:t> Avenue – </a:t>
            </a:r>
            <a:r>
              <a:rPr lang="en-US" b="1" dirty="0">
                <a:solidFill>
                  <a:srgbClr val="00FFFF"/>
                </a:solidFill>
              </a:rPr>
              <a:t>Remain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4571999" y="1983672"/>
            <a:ext cx="822960" cy="822960"/>
          </a:xfrm>
          <a:prstGeom prst="ellipse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057288" y="1983672"/>
            <a:ext cx="822960" cy="822960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442886" y="1973375"/>
            <a:ext cx="822960" cy="822960"/>
          </a:xfrm>
          <a:prstGeom prst="ellipse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4917" y="0"/>
            <a:ext cx="971550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3516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643</TotalTime>
  <Words>535</Words>
  <Application>Microsoft Office PowerPoint</Application>
  <PresentationFormat>Widescreen</PresentationFormat>
  <Paragraphs>102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Century Gothic</vt:lpstr>
      <vt:lpstr>Wingdings 3</vt:lpstr>
      <vt:lpstr>Slice</vt:lpstr>
      <vt:lpstr>Gulf Boulevard Pedestrian/Bicycle  Safety Study</vt:lpstr>
      <vt:lpstr>Gulf Boulevard  Pedestrian/bicycle Safety Study</vt:lpstr>
      <vt:lpstr>Gulf Boulevard  Pedestrian/bicycle Safety Study</vt:lpstr>
      <vt:lpstr>Gulf Boulevard  Pedestrian/bicycle Safety Study</vt:lpstr>
      <vt:lpstr>Gulf Boulevard  Pedestrian/bicycle Safety Study</vt:lpstr>
      <vt:lpstr>Gulf Boulevard  Pedestrian/bicycle Safety Study</vt:lpstr>
      <vt:lpstr>PowerPoint Presentation</vt:lpstr>
      <vt:lpstr>PowerPoint Presentation</vt:lpstr>
      <vt:lpstr>PowerPoint Presentation</vt:lpstr>
      <vt:lpstr>PowerPoint Presentation</vt:lpstr>
      <vt:lpstr>Gulf Boulevard  Pedestrian/bicycle Safety Study</vt:lpstr>
      <vt:lpstr>Gulf Boulevard  Pedestrian/bicycle Safety Study</vt:lpstr>
      <vt:lpstr>Gulf Boulevard  Pedestrian/bicycle Safety Study</vt:lpstr>
      <vt:lpstr>Gulf Boulevard  Pedestrian/bicycle Safety Study</vt:lpstr>
      <vt:lpstr>Gulf Boulevard  Pedestrian/bicycle Safety Study</vt:lpstr>
      <vt:lpstr>Gulf Boulevard  Pedestrian/bicycle Safety Study</vt:lpstr>
      <vt:lpstr>Gulf Boulevard  Pedestrian/bicycle Safety Study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131st Street and 86th Avenue intersection improvments</dc:title>
  <dc:creator>Rice, Joan</dc:creator>
  <cp:lastModifiedBy>Kornijtschuk, Lorin</cp:lastModifiedBy>
  <cp:revision>57</cp:revision>
  <dcterms:created xsi:type="dcterms:W3CDTF">2018-10-01T19:37:36Z</dcterms:created>
  <dcterms:modified xsi:type="dcterms:W3CDTF">2023-05-08T14:47:21Z</dcterms:modified>
</cp:coreProperties>
</file>